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notesMasterIdLst>
    <p:notesMasterId r:id="rId19"/>
  </p:notesMasterIdLst>
  <p:handoutMasterIdLst>
    <p:handoutMasterId r:id="rId20"/>
  </p:handoutMasterIdLst>
  <p:sldIdLst>
    <p:sldId id="257" r:id="rId2"/>
    <p:sldId id="280" r:id="rId3"/>
    <p:sldId id="265" r:id="rId4"/>
    <p:sldId id="262" r:id="rId5"/>
    <p:sldId id="276" r:id="rId6"/>
    <p:sldId id="263" r:id="rId7"/>
    <p:sldId id="264" r:id="rId8"/>
    <p:sldId id="267" r:id="rId9"/>
    <p:sldId id="268" r:id="rId10"/>
    <p:sldId id="266" r:id="rId11"/>
    <p:sldId id="278" r:id="rId12"/>
    <p:sldId id="269" r:id="rId13"/>
    <p:sldId id="274" r:id="rId14"/>
    <p:sldId id="272" r:id="rId15"/>
    <p:sldId id="279" r:id="rId16"/>
    <p:sldId id="273" r:id="rId17"/>
    <p:sldId id="275" r:id="rId18"/>
  </p:sldIdLst>
  <p:sldSz cx="12192000" cy="6858000"/>
  <p:notesSz cx="7010400" cy="9296400"/>
  <p:defaultTextStyle>
    <a:defPPr rtl="0">
      <a:defRPr lang="en-gb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44529"/>
    <a:srgbClr val="2B3922"/>
    <a:srgbClr val="2E3722"/>
    <a:srgbClr val="FCF7F1"/>
    <a:srgbClr val="B8D233"/>
    <a:srgbClr val="5CC6D6"/>
    <a:srgbClr val="F8D22F"/>
    <a:srgbClr val="F03F2B"/>
    <a:srgbClr val="3488A0"/>
    <a:srgbClr val="5790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 autoAdjust="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0" d="100"/>
          <a:sy n="120" d="100"/>
        </p:scale>
        <p:origin x="5040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pPr rtl="0"/>
            <a:fld id="{A6F5C5BD-8AB6-4E5F-8616-0B1D32D0FBFD}" type="datetime1">
              <a:rPr lang="en-US" smtClean="0"/>
              <a:t>5/11/2024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pPr rtl="0"/>
            <a:fld id="{97ACF5E7-ACB0-497B-A8C6-F2E617B463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533960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pPr rtl="0"/>
            <a:fld id="{C3DD49AE-E876-4130-BF53-6229B9820536}" type="datetime1">
              <a:rPr lang="en-US" smtClean="0"/>
              <a:t>5/11/2024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rtl="0"/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 rtl="0"/>
            <a:r>
              <a:rPr lang="en-gb"/>
              <a:t>Click to edit Master text styles</a:t>
            </a:r>
            <a:endParaRPr lang="en-US"/>
          </a:p>
          <a:p>
            <a:pPr lvl="1" rtl="0"/>
            <a:r>
              <a:rPr lang="en-gb"/>
              <a:t>Second level</a:t>
            </a:r>
          </a:p>
          <a:p>
            <a:pPr lvl="2" rtl="0"/>
            <a:r>
              <a:rPr lang="en-gb"/>
              <a:t>Third level</a:t>
            </a:r>
          </a:p>
          <a:p>
            <a:pPr lvl="3" rtl="0"/>
            <a:r>
              <a:rPr lang="en-gb"/>
              <a:t>Fourth level</a:t>
            </a:r>
          </a:p>
          <a:p>
            <a:pPr lvl="4" rtl="0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pPr rt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pPr rtl="0"/>
            <a:fld id="{37A705E3-E620-489D-9973-6221209A4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581830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04DB13E-F722-4ED6-BB00-556651E952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sp useBgFill="1"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26428D7-C6F3-473D-A360-A3F5C3E8728C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 tIns="45720" bIns="45720" rtlCol="0" anchor="ctr">
            <a:normAutofit/>
          </a:bodyPr>
          <a:lstStyle>
            <a:lvl1pPr algn="ctr">
              <a:lnSpc>
                <a:spcPct val="83000"/>
              </a:lnSpc>
              <a:defRPr lang="en-US" sz="68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 rtlCol="0"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6"/>
            <a:ext cx="1554480" cy="485546"/>
          </a:xfrm>
        </p:spPr>
        <p:txBody>
          <a:bodyPr rtlCol="0"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fld id="{C0840E64-78EA-480E-9DFC-F5D183737F14}" type="datetime1">
              <a:rPr lang="en-US" smtClean="0"/>
              <a:t>5/11/2024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629100" y="5177408"/>
            <a:ext cx="5730295" cy="228600"/>
          </a:xfrm>
        </p:spPr>
        <p:txBody>
          <a:bodyPr rtlCol="0"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20" y="5177408"/>
            <a:ext cx="1955980" cy="228600"/>
          </a:xfrm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770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n-US"/>
              <a:t>Click to 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AF379E8-AC6C-43B9-9222-BDF0AF9336F0}" type="datetime1">
              <a:rPr lang="en-US" smtClean="0"/>
              <a:t>5/11/2024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7087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A4A1889-E37C-4EC3-9E41-9DAD221CF3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sp useBgFill="1"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9156" y="2275165"/>
            <a:ext cx="8933688" cy="2406895"/>
          </a:xfrm>
        </p:spPr>
        <p:txBody>
          <a:bodyPr rtlCol="0" anchor="ctr">
            <a:normAutofit/>
          </a:bodyPr>
          <a:lstStyle>
            <a:lvl1pPr algn="ctr">
              <a:lnSpc>
                <a:spcPct val="83000"/>
              </a:lnSpc>
              <a:defRPr lang="en-US" sz="68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683EB04-C23E-490C-A1A6-030CF79D23C8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8A84C03-E1CA-4A4E-81D6-9BB0C335B7A0}"/>
                </a:ext>
              </a:extLst>
            </p:cNvPr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A26FB5A-D5D1-4DAB-AC43-7F51A7F2D197}"/>
                </a:ext>
              </a:extLst>
            </p:cNvPr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9303F14-E560-4C02-94F4-B4695FE26813}"/>
                </a:ext>
              </a:extLst>
            </p:cNvPr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9156" y="4682062"/>
            <a:ext cx="8939784" cy="457200"/>
          </a:xfrm>
        </p:spPr>
        <p:txBody>
          <a:bodyPr rtlCol="0"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800">
                <a:solidFill>
                  <a:schemeClr val="tx1">
                    <a:lumMod val="95000"/>
                    <a:lumOff val="5000"/>
                  </a:schemeClr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18760" y="1344502"/>
            <a:ext cx="1554480" cy="498781"/>
          </a:xfrm>
        </p:spPr>
        <p:txBody>
          <a:bodyPr rtlCol="0"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pPr rtl="0"/>
            <a:fld id="{ED329652-6112-4F3D-B614-62B56A045E3D}" type="datetime1">
              <a:rPr lang="en-US" smtClean="0"/>
              <a:t>5/11/2024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29157" y="5177408"/>
            <a:ext cx="5660134" cy="228600"/>
          </a:xfrm>
        </p:spPr>
        <p:txBody>
          <a:bodyPr rtlCol="0"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177408"/>
            <a:ext cx="1958339" cy="228600"/>
          </a:xfrm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fld id="{34B7E4EF-A1BD-40F4-AB7B-04F084DD991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6071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663440" cy="3749040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en-US"/>
              <a:t>Click to 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61760" y="2103120"/>
            <a:ext cx="4663440" cy="3749040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en-US"/>
              <a:t>Click to 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064E64D-1B50-4EC0-83A1-DE58B45AB49E}" type="datetime1">
              <a:rPr lang="en-US" smtClean="0"/>
              <a:t>5/11/2024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672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663440" cy="640080"/>
          </a:xfrm>
        </p:spPr>
        <p:txBody>
          <a:bodyPr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92472"/>
            <a:ext cx="4663440" cy="3163825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en-US"/>
              <a:t>Click to 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8712" y="2074334"/>
            <a:ext cx="4663440" cy="640080"/>
          </a:xfrm>
        </p:spPr>
        <p:txBody>
          <a:bodyPr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8712" y="2792471"/>
            <a:ext cx="4663440" cy="3164509"/>
          </a:xfrm>
        </p:spPr>
        <p:txBody>
          <a:bodyPr rtlCol="0"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en-US"/>
              <a:t>Click to 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761A824-A4A3-4BDD-B7F1-293A0EC1EA54}" type="datetime1">
              <a:rPr lang="en-US" smtClean="0"/>
              <a:t>5/11/2024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960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81B1D06-1BCF-4BCB-9319-09267D16BB9F}" type="datetime1">
              <a:rPr lang="en-US" smtClean="0"/>
              <a:t>5/11/2024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74131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5361324-1C8A-40EA-A8C7-BACD05350B74}" type="datetime1">
              <a:rPr lang="en-US" smtClean="0"/>
              <a:t>5/11/2024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2471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5E1BBF9-8BEF-4353-BA68-30AAF9EBD8D8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941C21-2A5D-4912-AB06-1BB0C0EB6AE1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</p:spPr>
        <p:txBody>
          <a:bodyPr rtlCol="0"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pPr rt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6858000" cy="5334000"/>
          </a:xfrm>
        </p:spPr>
        <p:txBody>
          <a:bodyPr rtlCol="0"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en-US"/>
              <a:t>Click to 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</p:spPr>
        <p:txBody>
          <a:bodyPr rtlCol="0"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fld id="{5BA78C1D-B8C9-43D1-BED3-AB201E145563}" type="datetime1">
              <a:rPr lang="en-US" smtClean="0"/>
              <a:t>5/11/2024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85801" y="6035040"/>
            <a:ext cx="4584700" cy="365760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3435" cy="365760"/>
          </a:xfrm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602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687CA98-D9C7-497F-A1DA-7D22F8753BCE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7696201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662337" y="6035040"/>
            <a:ext cx="2071963" cy="365760"/>
          </a:xfrm>
        </p:spPr>
        <p:txBody>
          <a:bodyPr rtlCol="0"/>
          <a:lstStyle>
            <a:lvl1pPr>
              <a:defRPr b="1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pPr rtl="0"/>
            <a:fld id="{BFA2D3EE-FBE6-4434-A13B-BD4C1C612D44}" type="datetime1">
              <a:rPr lang="en-US" smtClean="0"/>
              <a:t>5/11/2024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2648" y="6035040"/>
            <a:ext cx="4588002" cy="365760"/>
          </a:xfrm>
        </p:spPr>
        <p:txBody>
          <a:bodyPr rtlCol="0"/>
          <a:lstStyle>
            <a:lvl1pPr marL="0" algn="r" defTabSz="914400" rtl="0" eaLnBrk="1" latinLnBrk="0" hangingPunct="1">
              <a:defRPr lang="en-US" sz="1000" b="1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algn="l" rtl="0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5296" cy="365760"/>
          </a:xfrm>
        </p:spPr>
        <p:txBody>
          <a:bodyPr rtlCol="0"/>
          <a:lstStyle/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B3D8CC-BB13-41A5-8F34-B8E84A4F9534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 rtlCol="0" anchor="b">
            <a:no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pPr rt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 rtlCol="0"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782230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en-US"/>
              <a:t>Click to 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B56802B-70FA-41EA-BEAA-8B64D5BF1424}" type="datetime1">
              <a:rPr lang="en-US" smtClean="0"/>
              <a:t>5/11/2024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33299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 rtlCol="0"/>
          <a:lstStyle/>
          <a:p>
            <a:pPr rt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 rtlCol="0"/>
          <a:lstStyle/>
          <a:p>
            <a:pPr lvl="0" rtl="0"/>
            <a:r>
              <a:rPr lang="en-US"/>
              <a:t>Click to edit Master text styles</a:t>
            </a:r>
          </a:p>
          <a:p>
            <a:pPr lvl="1" rtl="0"/>
            <a:r>
              <a:rPr lang="en-US"/>
              <a:t>Second level</a:t>
            </a:r>
          </a:p>
          <a:p>
            <a:pPr lvl="2" rtl="0"/>
            <a:r>
              <a:rPr lang="en-US"/>
              <a:t>Third level</a:t>
            </a:r>
          </a:p>
          <a:p>
            <a:pPr lvl="3" rtl="0"/>
            <a:r>
              <a:rPr lang="en-US"/>
              <a:t>Fourth level</a:t>
            </a:r>
          </a:p>
          <a:p>
            <a:pPr lvl="4" rtl="0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F512D428-74E3-499E-9255-6C7C463A82F6}" type="datetime1">
              <a:rPr lang="en-US" smtClean="0"/>
              <a:t>5/11/2024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0734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94681D-2A4C-4A8D-B9B5-31D440D032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en-gb"/>
              <a:t>Click to edit Master text styles</a:t>
            </a:r>
          </a:p>
          <a:p>
            <a:pPr lvl="1" rtl="0"/>
            <a:r>
              <a:rPr lang="en-gb"/>
              <a:t>Second level</a:t>
            </a:r>
          </a:p>
          <a:p>
            <a:pPr lvl="2" rtl="0"/>
            <a:r>
              <a:rPr lang="en-gb"/>
              <a:t>Third level</a:t>
            </a:r>
          </a:p>
          <a:p>
            <a:pPr lvl="3" rtl="0"/>
            <a:r>
              <a:rPr lang="en-gb"/>
              <a:t>Quarter level</a:t>
            </a:r>
          </a:p>
          <a:p>
            <a:pPr lvl="4" rtl="0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4FF323AA-170C-4C76-B350-C21CF15222DA}" type="datetime1">
              <a:rPr lang="en-US" smtClean="0"/>
              <a:t>5/11/2024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4B7E4EF-A1BD-40F4-AB7B-04F084DD991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1577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65" r:id="rId5"/>
    <p:sldLayoutId id="2147483671" r:id="rId6"/>
    <p:sldLayoutId id="2147483672" r:id="rId7"/>
    <p:sldLayoutId id="2147483662" r:id="rId8"/>
    <p:sldLayoutId id="2147483663" r:id="rId9"/>
    <p:sldLayoutId id="2147483664" r:id="rId10"/>
    <p:sldLayoutId id="2147483666" r:id="rId11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000" i="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1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8045422F-7258-40AC-BD2E-2469AA44892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/>
          <a:stretch/>
        </p:blipFill>
        <p:spPr>
          <a:xfrm>
            <a:off x="20" y="10"/>
            <a:ext cx="12191979" cy="6857990"/>
          </a:xfrm>
          <a:prstGeom prst="rect">
            <a:avLst/>
          </a:prstGeom>
        </p:spPr>
      </p:pic>
      <p:sp>
        <p:nvSpPr>
          <p:cNvPr id="82" name="Rectangle 81">
            <a:extLst>
              <a:ext uri="{FF2B5EF4-FFF2-40B4-BE49-F238E27FC236}">
                <a16:creationId xmlns:a16="http://schemas.microsoft.com/office/drawing/2014/main" id="{2644B391-9BFE-445C-A9EC-F544BB85FB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95067" y="1808532"/>
            <a:ext cx="5452527" cy="3240936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 cap="sq" cmpd="sng" algn="ctr">
            <a:noFill/>
            <a:prstDash val="solid"/>
            <a:miter lim="800000"/>
          </a:ln>
          <a:effectLst/>
        </p:spPr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80F26E69-87D9-4655-AE7B-280A87AA3C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861010" y="1975104"/>
            <a:ext cx="5120640" cy="2907792"/>
          </a:xfrm>
          <a:prstGeom prst="rect">
            <a:avLst/>
          </a:prstGeom>
          <a:noFill/>
          <a:ln w="6350" cap="sq" cmpd="sng" algn="ctr">
            <a:solidFill>
              <a:schemeClr val="tx1"/>
            </a:solidFill>
            <a:prstDash val="solid"/>
            <a:miter lim="800000"/>
          </a:ln>
          <a:effectLst>
            <a:softEdge rad="0"/>
          </a:effectLst>
        </p:spPr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C3B467-088C-4F3D-A9A7-105C4E1E20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33793" y="2355458"/>
            <a:ext cx="4775075" cy="1630907"/>
          </a:xfrm>
        </p:spPr>
        <p:txBody>
          <a:bodyPr rtlCol="0">
            <a:normAutofit fontScale="90000"/>
          </a:bodyPr>
          <a:lstStyle/>
          <a:p>
            <a:pPr rtl="0"/>
            <a:r>
              <a:rPr lang="en-gb" sz="4400" dirty="0" err="1">
                <a:solidFill>
                  <a:schemeClr val="tx1"/>
                </a:solidFill>
              </a:rPr>
              <a:t>Orleton</a:t>
            </a:r>
            <a:r>
              <a:rPr lang="en-gb" sz="4400" dirty="0">
                <a:solidFill>
                  <a:schemeClr val="tx1"/>
                </a:solidFill>
              </a:rPr>
              <a:t> flood resilience scheme</a:t>
            </a:r>
            <a:br>
              <a:rPr lang="en-gb" sz="4400" dirty="0">
                <a:solidFill>
                  <a:schemeClr val="tx1"/>
                </a:solidFill>
              </a:rPr>
            </a:br>
            <a:r>
              <a:rPr lang="en-gb" sz="4400" dirty="0">
                <a:solidFill>
                  <a:schemeClr val="tx1"/>
                </a:solidFill>
              </a:rPr>
              <a:t>2024-7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722DDC-8EEE-4A06-8DFE-B44871EAA2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33793" y="3995987"/>
            <a:ext cx="4775075" cy="765793"/>
          </a:xfrm>
        </p:spPr>
        <p:txBody>
          <a:bodyPr rtlCol="0">
            <a:normAutofit fontScale="70000" lnSpcReduction="20000"/>
          </a:bodyPr>
          <a:lstStyle/>
          <a:p>
            <a:pPr rtl="0">
              <a:spcAft>
                <a:spcPts val="600"/>
              </a:spcAft>
            </a:pPr>
            <a:r>
              <a:rPr lang="en-gb" dirty="0">
                <a:solidFill>
                  <a:schemeClr val="tx1"/>
                </a:solidFill>
              </a:rPr>
              <a:t>Presentation by Cllr David Lane</a:t>
            </a:r>
          </a:p>
          <a:p>
            <a:pPr rtl="0">
              <a:spcAft>
                <a:spcPts val="600"/>
              </a:spcAft>
            </a:pPr>
            <a:r>
              <a:rPr lang="en-GB" dirty="0">
                <a:solidFill>
                  <a:schemeClr val="tx1"/>
                </a:solidFill>
              </a:rPr>
              <a:t>Former Principal Policy Advisor OFWAT and Senior Analyst - sewer flooding in England and Wales</a:t>
            </a:r>
            <a:endParaRPr lang="en-gb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8428075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25140-CC55-F84A-9B20-3CA85DCF8E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Why are we talking about flooding?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0F9DC8-0D5F-1DBA-0843-7A089EC6CE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A £1.2m grant has been obtained by Herefordshire Council to address surface water run-off which will be managed by the Severn Rivers Trust and include </a:t>
            </a:r>
            <a:r>
              <a:rPr lang="en-GB" sz="2400"/>
              <a:t>the area </a:t>
            </a:r>
            <a:r>
              <a:rPr lang="en-GB" sz="2400" dirty="0"/>
              <a:t>above </a:t>
            </a:r>
            <a:r>
              <a:rPr lang="en-GB" sz="2400" dirty="0" err="1"/>
              <a:t>Orleton</a:t>
            </a:r>
            <a:endParaRPr lang="en-GB" sz="2400" dirty="0"/>
          </a:p>
          <a:p>
            <a:r>
              <a:rPr lang="en-GB" sz="2400" dirty="0"/>
              <a:t>Herefordshire Council has announced a new grant available to parish councils to address surface water flooding on the highway</a:t>
            </a:r>
          </a:p>
          <a:p>
            <a:r>
              <a:rPr lang="en-GB" sz="2400" dirty="0"/>
              <a:t>The EA is developing new guidance for riparian owners to encourage the maintenance of watercourses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6E9A1-0F55-78FC-C99E-96878DCC35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AF379E8-AC6C-43B9-9222-BDF0AF9336F0}" type="datetime1">
              <a:rPr lang="en-US" smtClean="0"/>
              <a:t>5/11/2024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3632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E10AA8-25AD-A6F1-7E26-D80AABC90A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three elements of the </a:t>
            </a:r>
            <a:r>
              <a:rPr lang="en-GB" dirty="0" err="1"/>
              <a:t>Orleton</a:t>
            </a:r>
            <a:r>
              <a:rPr lang="en-GB" dirty="0"/>
              <a:t> Flood Resilience Scheme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919EA0-86B8-5DB2-E0BA-109D6CE99C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b="1" dirty="0"/>
              <a:t>Upstream</a:t>
            </a:r>
            <a:r>
              <a:rPr lang="en-GB" sz="2400" dirty="0"/>
              <a:t> – to retain floodwater, slowing the speed at which it enters Brimfield Brook – </a:t>
            </a:r>
            <a:r>
              <a:rPr lang="en-GB" sz="2400" b="1" dirty="0"/>
              <a:t>Severn Rivers Trust/Cllr Dan Hurcomb</a:t>
            </a:r>
          </a:p>
          <a:p>
            <a:r>
              <a:rPr lang="en-GB" sz="2400" b="1" dirty="0"/>
              <a:t>In </a:t>
            </a:r>
            <a:r>
              <a:rPr lang="en-GB" sz="2400" b="1" dirty="0" err="1"/>
              <a:t>Orleton</a:t>
            </a:r>
            <a:r>
              <a:rPr lang="en-GB" sz="2400" b="1" dirty="0"/>
              <a:t> </a:t>
            </a:r>
            <a:r>
              <a:rPr lang="en-GB" sz="2400" dirty="0"/>
              <a:t>– outline scheme proposal to rebalance flows around the village to improve highway drainage and reduce flooding – </a:t>
            </a:r>
            <a:r>
              <a:rPr lang="en-GB" sz="2400" b="1" dirty="0" err="1"/>
              <a:t>Orleton</a:t>
            </a:r>
            <a:r>
              <a:rPr lang="en-GB" sz="2400" b="1" dirty="0"/>
              <a:t> Parish Council/Highways Agency/Herefordshire Council</a:t>
            </a:r>
          </a:p>
          <a:p>
            <a:r>
              <a:rPr lang="en-GB" sz="2400" b="1" dirty="0"/>
              <a:t>Downstream</a:t>
            </a:r>
            <a:r>
              <a:rPr lang="en-GB" sz="2400" dirty="0"/>
              <a:t> – to use the models developed by the </a:t>
            </a:r>
            <a:r>
              <a:rPr lang="en-GB" sz="2400" b="1" dirty="0"/>
              <a:t>Environment Agency </a:t>
            </a:r>
            <a:r>
              <a:rPr lang="en-GB" sz="2400" dirty="0"/>
              <a:t>to encourage best practice in watercourse management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3AC163-F90D-8A69-F718-737ACDC636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AF379E8-AC6C-43B9-9222-BDF0AF9336F0}" type="datetime1">
              <a:rPr lang="en-US" smtClean="0"/>
              <a:t>5/11/2024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5647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C1529-12B2-ACF1-C157-09E4C66C1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799" y="642594"/>
            <a:ext cx="10389079" cy="1371600"/>
          </a:xfrm>
        </p:spPr>
        <p:txBody>
          <a:bodyPr/>
          <a:lstStyle/>
          <a:p>
            <a:r>
              <a:rPr lang="en-GB" b="1" dirty="0"/>
              <a:t>The cause of highway flooding at the Maidenhead Junction and Millbrook Way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4EFC2E-BAD3-D1AE-70A3-EB0DE2AF13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endParaRPr lang="en-GB" sz="2400" dirty="0"/>
          </a:p>
          <a:p>
            <a:r>
              <a:rPr lang="en-GB" sz="2400" dirty="0"/>
              <a:t>Highway flooding occurs where more that 21mm of rain falls in 24hrs </a:t>
            </a:r>
          </a:p>
          <a:p>
            <a:r>
              <a:rPr lang="en-GB" sz="2400" dirty="0"/>
              <a:t>Where existing gullies are overwhelmed with sediment and debris from field run-off from saturated ground.</a:t>
            </a:r>
          </a:p>
          <a:p>
            <a:r>
              <a:rPr lang="en-GB" sz="2400" dirty="0"/>
              <a:t>Where the storm return period exceeds 1:15 years</a:t>
            </a:r>
          </a:p>
          <a:p>
            <a:r>
              <a:rPr lang="en-GB" sz="2400" dirty="0"/>
              <a:t>Where Brimfield Brook river gauge exceeds 0.57m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09783F-F352-881C-3EEA-174ACE8258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AF379E8-AC6C-43B9-9222-BDF0AF9336F0}" type="datetime1">
              <a:rPr lang="en-US" smtClean="0"/>
              <a:t>5/11/2024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1502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5EE620-1340-DB98-769F-3CC6A3B6A3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849776"/>
          </a:xfrm>
        </p:spPr>
        <p:txBody>
          <a:bodyPr>
            <a:normAutofit fontScale="90000"/>
          </a:bodyPr>
          <a:lstStyle/>
          <a:p>
            <a:r>
              <a:rPr lang="en-GB" dirty="0"/>
              <a:t>The Maidenhead junction – October 2023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5949B44-5223-F86C-E728-A22A29EBFAB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492370"/>
            <a:ext cx="3346640" cy="4908430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10866-1C45-E0D8-C6C1-70580D52CE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AF379E8-AC6C-43B9-9222-BDF0AF9336F0}" type="datetime1">
              <a:rPr lang="en-US" smtClean="0"/>
              <a:t>5/11/2024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A1E75EE-0F7D-1CDC-BAE8-1DC90549CB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6007401" y="1799507"/>
            <a:ext cx="4908428" cy="4294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9169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24083D-FED1-1F76-78D3-BC2A093BD2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Typical patterns of storm flow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93FD59-346D-138E-81A8-80C9F00F47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AF379E8-AC6C-43B9-9222-BDF0AF9336F0}" type="datetime1">
              <a:rPr lang="en-US" smtClean="0"/>
              <a:t>5/11/2024</a:t>
            </a:fld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8349C96-6E62-912B-B40F-53F62602F9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3693" y="2103438"/>
            <a:ext cx="6004613" cy="3849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3495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0EC060-6EBF-B5A5-EEFB-3E3AC510A4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Storm Ciara profile – 9</a:t>
            </a:r>
            <a:r>
              <a:rPr lang="en-GB" baseline="30000" dirty="0"/>
              <a:t>th</a:t>
            </a:r>
            <a:r>
              <a:rPr lang="en-GB" dirty="0"/>
              <a:t> February 2024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C97587-67C7-FE96-078E-40E867D3C3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AF379E8-AC6C-43B9-9222-BDF0AF9336F0}" type="datetime1">
              <a:rPr lang="en-US" smtClean="0"/>
              <a:t>5/11/2024</a:t>
            </a:fld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39A81BCE-A9D5-571A-6198-8B9C39A08B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7593" y="2355010"/>
            <a:ext cx="5434642" cy="3860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5819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AEB20D-E08C-6819-A085-03FE7C3D9C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867029"/>
          </a:xfrm>
        </p:spPr>
        <p:txBody>
          <a:bodyPr/>
          <a:lstStyle/>
          <a:p>
            <a:r>
              <a:rPr lang="en-GB" dirty="0"/>
              <a:t>The existing flow map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1EF1D5B-922A-706C-518F-F9E4514318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10287" y="1337095"/>
            <a:ext cx="5995358" cy="5063706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235114-A5A7-AAE4-955B-89643911C1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AF379E8-AC6C-43B9-9222-BDF0AF9336F0}" type="datetime1">
              <a:rPr lang="en-US" smtClean="0"/>
              <a:t>5/11/2024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99510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A37FE5-1585-497C-C83F-F692F40FE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892908"/>
          </a:xfrm>
        </p:spPr>
        <p:txBody>
          <a:bodyPr/>
          <a:lstStyle/>
          <a:p>
            <a:r>
              <a:rPr lang="en-GB" dirty="0"/>
              <a:t>The existing highway drainage provision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E80838-544B-3D28-F3E5-B088B68F2D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AF379E8-AC6C-43B9-9222-BDF0AF9336F0}" type="datetime1">
              <a:rPr lang="en-US" smtClean="0"/>
              <a:t>5/11/2024</a:t>
            </a:fld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49F5845-D3B0-FF20-BA66-B1602191CA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535502"/>
            <a:ext cx="10058400" cy="4865298"/>
          </a:xfrm>
        </p:spPr>
        <p:txBody>
          <a:bodyPr/>
          <a:lstStyle/>
          <a:p>
            <a:endParaRPr lang="en-GB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E840468-7834-7C82-32E2-AF9CADF7F7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535503"/>
            <a:ext cx="9267645" cy="47412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57886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BFB4E3-93CB-3D12-AFCB-9B4F5B5708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Changes to the B4361 highway drainage – Maidenhead junction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419F86-E91D-42D1-9CEE-8593A56197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AF379E8-AC6C-43B9-9222-BDF0AF9336F0}" type="datetime1">
              <a:rPr lang="en-US" smtClean="0"/>
              <a:t>5/11/2024</a:t>
            </a:fld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323F3A1-9664-DE01-D536-8C41A7D2CE51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4246" y="2103438"/>
            <a:ext cx="7663507" cy="3849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2285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32D894-7B49-4DF4-D175-21BADC7A75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Objectives -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37D1A5-BCB7-AD36-2E88-8D5E90D95D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>
              <a:lnSpc>
                <a:spcPct val="107000"/>
              </a:lnSpc>
              <a:spcAft>
                <a:spcPts val="1180"/>
              </a:spcAft>
              <a:buFont typeface="Symbol" panose="05050102010706020507" pitchFamily="18" charset="2"/>
              <a:buChar char=""/>
            </a:pPr>
            <a:r>
              <a:rPr lang="en-GB" sz="1800" b="1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To remove four residential and one commercial property from high risk of internal flooding from the highway.</a:t>
            </a:r>
            <a:endParaRPr lang="en-GB" sz="18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1180"/>
              </a:spcAft>
              <a:buFont typeface="Symbol" panose="05050102010706020507" pitchFamily="18" charset="2"/>
              <a:buChar char=""/>
            </a:pPr>
            <a:r>
              <a:rPr lang="en-GB" sz="1800" b="1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To remove seven residential properties from high risk of external flooding from the highway.</a:t>
            </a:r>
            <a:endParaRPr lang="en-GB" sz="18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1180"/>
              </a:spcAft>
              <a:buFont typeface="Symbol" panose="05050102010706020507" pitchFamily="18" charset="2"/>
              <a:buChar char=""/>
            </a:pPr>
            <a:r>
              <a:rPr lang="en-GB" sz="1800" b="1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To reduce the frequency and severity of highway flooding in Millbrook Way.</a:t>
            </a:r>
            <a:endParaRPr lang="en-GB" sz="18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1180"/>
              </a:spcAft>
              <a:buFont typeface="Symbol" panose="05050102010706020507" pitchFamily="18" charset="2"/>
              <a:buChar char=""/>
            </a:pPr>
            <a:r>
              <a:rPr lang="en-GB" sz="1800" b="1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To reduce the social and economic impact of flooding on </a:t>
            </a:r>
            <a:r>
              <a:rPr lang="en-GB" sz="1800" b="1" kern="10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Orleton</a:t>
            </a:r>
            <a:r>
              <a:rPr lang="en-GB" sz="1800" b="1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 Village.</a:t>
            </a:r>
            <a:endParaRPr lang="en-GB" sz="18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1180"/>
              </a:spcAft>
              <a:buFont typeface="Symbol" panose="05050102010706020507" pitchFamily="18" charset="2"/>
              <a:buChar char=""/>
            </a:pPr>
            <a:r>
              <a:rPr lang="en-GB" sz="1800" b="1" kern="1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To improve the performance of highway drainage within the village and reduce the risk of external flooding to property in the low-lying areas of Millbrook Close and Mortimer Drive.</a:t>
            </a:r>
            <a:endParaRPr lang="en-GB" sz="1800" kern="1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D76835-C2C4-6B08-DEDB-13E8764180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AF379E8-AC6C-43B9-9222-BDF0AF9336F0}" type="datetime1">
              <a:rPr lang="en-US" smtClean="0"/>
              <a:t>5/11/2024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6824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13D5C7-5280-0857-127D-D957F0296E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892908"/>
          </a:xfrm>
        </p:spPr>
        <p:txBody>
          <a:bodyPr/>
          <a:lstStyle/>
          <a:p>
            <a:r>
              <a:rPr lang="en-GB" dirty="0"/>
              <a:t>The outline proposal to rebalance flows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A8106F-9D0D-EA4C-8917-909D2F24DA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AF379E8-AC6C-43B9-9222-BDF0AF9336F0}" type="datetime1">
              <a:rPr lang="en-US" smtClean="0"/>
              <a:t>5/11/2024</a:t>
            </a:fld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A67D479-8686-EBC0-9DC2-10BD0BF7C12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BCAA921-9A2B-2CF1-CA68-E79D8D7D88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699404"/>
            <a:ext cx="10058399" cy="4701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18170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51A5BC-1C8C-7F86-FF33-57EF0B2006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910161"/>
          </a:xfrm>
        </p:spPr>
        <p:txBody>
          <a:bodyPr>
            <a:normAutofit/>
          </a:bodyPr>
          <a:lstStyle/>
          <a:p>
            <a:r>
              <a:rPr lang="en-GB" dirty="0"/>
              <a:t>Providing a buffer against flash flooding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A194DF9F-9B21-ACC3-3EFD-F5FDA5BFC85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76473766"/>
              </p:ext>
            </p:extLst>
          </p:nvPr>
        </p:nvGraphicFramePr>
        <p:xfrm>
          <a:off x="1066800" y="2103438"/>
          <a:ext cx="100584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670430">
                  <a:extLst>
                    <a:ext uri="{9D8B030D-6E8A-4147-A177-3AD203B41FA5}">
                      <a16:colId xmlns:a16="http://schemas.microsoft.com/office/drawing/2014/main" val="1398023406"/>
                    </a:ext>
                  </a:extLst>
                </a:gridCol>
                <a:gridCol w="4387970">
                  <a:extLst>
                    <a:ext uri="{9D8B030D-6E8A-4147-A177-3AD203B41FA5}">
                      <a16:colId xmlns:a16="http://schemas.microsoft.com/office/drawing/2014/main" val="3116453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Millbrook Way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Diversion ditch (430m long 2m x 2m)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5861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Storage area before re-entry in to brook 829m2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Dry weather flood capacity 1720m3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0166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Flood capacity before re-entry in to brook 126m3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Wet weather flood capacity 860m3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2548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Outlet pipe size 2 x 225mm = 450mm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GB" dirty="0"/>
                        <a:t>Outlet pipe size 300mm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81094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GB" dirty="0"/>
                        <a:t>Fill time on average 20min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7095620"/>
                  </a:ext>
                </a:extLst>
              </a:tr>
            </a:tbl>
          </a:graphicData>
        </a:graphic>
      </p:graphicFrame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94C5AC-7C1C-5909-679D-E70AB9B77D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AF379E8-AC6C-43B9-9222-BDF0AF9336F0}" type="datetime1">
              <a:rPr lang="en-US" smtClean="0"/>
              <a:t>5/11/2024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5676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2F4F17-2FEE-EB5D-F130-62C70295C4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117195"/>
          </a:xfrm>
        </p:spPr>
        <p:txBody>
          <a:bodyPr/>
          <a:lstStyle/>
          <a:p>
            <a:r>
              <a:rPr lang="en-GB" dirty="0"/>
              <a:t>What happens next?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142AEC-1F52-C0DA-A54B-8E8E66DBF3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621766"/>
            <a:ext cx="10058400" cy="4330978"/>
          </a:xfrm>
        </p:spPr>
        <p:txBody>
          <a:bodyPr>
            <a:normAutofit/>
          </a:bodyPr>
          <a:lstStyle/>
          <a:p>
            <a:r>
              <a:rPr lang="en-GB" sz="1600" b="1" dirty="0"/>
              <a:t>Herefordshire Highways</a:t>
            </a:r>
            <a:r>
              <a:rPr lang="en-GB" sz="1600" dirty="0"/>
              <a:t> will review the outline proposal and consider the viability risks/benefits and likely cost of the scheme.</a:t>
            </a:r>
            <a:endParaRPr lang="en-GB" sz="1600" b="1" dirty="0"/>
          </a:p>
          <a:p>
            <a:r>
              <a:rPr lang="en-GB" sz="1600" dirty="0"/>
              <a:t>The </a:t>
            </a:r>
            <a:r>
              <a:rPr lang="en-GB" sz="1600" b="1" dirty="0"/>
              <a:t>Highways Authority will be asked to engage </a:t>
            </a:r>
            <a:r>
              <a:rPr lang="en-GB" sz="1600" dirty="0"/>
              <a:t>in discussions regarding the defective drainage at the Maidenhead Junction and Millbrook Way with a view to their undertaking this scheme in a collaborative project.</a:t>
            </a:r>
          </a:p>
          <a:p>
            <a:r>
              <a:rPr lang="en-GB" sz="1600" dirty="0"/>
              <a:t>The parish council will engage with the various </a:t>
            </a:r>
            <a:r>
              <a:rPr lang="en-GB" sz="1600" b="1" dirty="0"/>
              <a:t>stakeholders</a:t>
            </a:r>
            <a:r>
              <a:rPr lang="en-GB" sz="1600" dirty="0"/>
              <a:t> with specific and detailed drainage proposals for approval. </a:t>
            </a:r>
          </a:p>
          <a:p>
            <a:r>
              <a:rPr lang="en-GB" sz="1600" b="1" dirty="0"/>
              <a:t>A grant application </a:t>
            </a:r>
            <a:r>
              <a:rPr lang="en-GB" sz="1600" dirty="0"/>
              <a:t>will be submitted for funds to carry out the necessary work to complete the pipework across agricultural land.</a:t>
            </a:r>
          </a:p>
          <a:p>
            <a:r>
              <a:rPr lang="en-GB" sz="1600" dirty="0"/>
              <a:t>If agreement can be reached a joint project involving the </a:t>
            </a:r>
            <a:r>
              <a:rPr lang="en-GB" sz="1600" b="1" dirty="0"/>
              <a:t>Parish Council/Herefordshire Council </a:t>
            </a:r>
            <a:r>
              <a:rPr lang="en-GB" sz="1600" dirty="0"/>
              <a:t>and </a:t>
            </a:r>
            <a:r>
              <a:rPr lang="en-GB" sz="1600" b="1" dirty="0"/>
              <a:t>Highways Authority </a:t>
            </a:r>
            <a:r>
              <a:rPr lang="en-GB" sz="1600" dirty="0"/>
              <a:t>will need to be undertaken to examine the scheme scope, design, and management of the final project and draw up the necessary consents.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0021D4-E1F4-D5E3-EF03-B437967EE6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AF379E8-AC6C-43B9-9222-BDF0AF9336F0}" type="datetime1">
              <a:rPr lang="en-US" smtClean="0"/>
              <a:t>5/11/2024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2575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80FDE5-05E9-96A8-FB0A-E2C2648C1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065436"/>
          </a:xfrm>
        </p:spPr>
        <p:txBody>
          <a:bodyPr>
            <a:normAutofit fontScale="90000"/>
          </a:bodyPr>
          <a:lstStyle/>
          <a:p>
            <a:r>
              <a:rPr lang="en-GB" dirty="0"/>
              <a:t>The risks – what can possibly go wrong…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C81C5F-8C9E-808E-D2B2-687597339D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000" b="1" dirty="0"/>
              <a:t>Financial risk </a:t>
            </a:r>
            <a:r>
              <a:rPr lang="en-GB" sz="2000" dirty="0"/>
              <a:t>– too expensive</a:t>
            </a:r>
          </a:p>
          <a:p>
            <a:r>
              <a:rPr lang="en-GB" sz="2000" b="1" dirty="0"/>
              <a:t>Technical risk </a:t>
            </a:r>
            <a:r>
              <a:rPr lang="en-GB" sz="2000" dirty="0"/>
              <a:t>– it proves impractical or too complex</a:t>
            </a:r>
          </a:p>
          <a:p>
            <a:r>
              <a:rPr lang="en-GB" sz="2000" b="1" dirty="0"/>
              <a:t>Performance risk </a:t>
            </a:r>
            <a:r>
              <a:rPr lang="en-GB" sz="2000" dirty="0"/>
              <a:t>– it fails to deliver required improvements or results in flood displacement</a:t>
            </a:r>
          </a:p>
          <a:p>
            <a:r>
              <a:rPr lang="en-GB" sz="2000" b="1" dirty="0"/>
              <a:t>Grant funding </a:t>
            </a:r>
            <a:r>
              <a:rPr lang="en-GB" sz="2000" dirty="0"/>
              <a:t>– if the application is refused or the grant is insufficient</a:t>
            </a:r>
          </a:p>
          <a:p>
            <a:r>
              <a:rPr lang="en-GB" sz="2000" b="1" dirty="0"/>
              <a:t>Consent</a:t>
            </a:r>
            <a:r>
              <a:rPr lang="en-GB" sz="2000" dirty="0"/>
              <a:t> to lay pipes on third party land – permission is refused or there are practical or legal impediments</a:t>
            </a:r>
          </a:p>
          <a:p>
            <a:r>
              <a:rPr lang="en-GB" sz="2000" b="1" dirty="0"/>
              <a:t>Highways Authority </a:t>
            </a:r>
            <a:r>
              <a:rPr lang="en-GB" sz="2000" dirty="0"/>
              <a:t>– refusal to undertake works on the highway and the parish has no legal authority to do so. 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9AD47A-DB97-BB1D-1B39-12E9D4A206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AF379E8-AC6C-43B9-9222-BDF0AF9336F0}" type="datetime1">
              <a:rPr lang="en-US" smtClean="0"/>
              <a:t>5/11/2024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974533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17599-159B-A197-4CCC-A0D0CA4F8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772138"/>
          </a:xfrm>
        </p:spPr>
        <p:txBody>
          <a:bodyPr/>
          <a:lstStyle/>
          <a:p>
            <a:r>
              <a:rPr lang="en-GB" dirty="0"/>
              <a:t>The people who are helping: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3F2AFF-F2E8-EA85-989B-8863B602CD3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6800" y="1846053"/>
            <a:ext cx="10058400" cy="4106691"/>
          </a:xfrm>
        </p:spPr>
        <p:txBody>
          <a:bodyPr>
            <a:normAutofit/>
          </a:bodyPr>
          <a:lstStyle/>
          <a:p>
            <a:r>
              <a:rPr lang="en-GB" sz="2000" b="1" dirty="0"/>
              <a:t>ORA – </a:t>
            </a:r>
            <a:r>
              <a:rPr lang="en-GB" sz="2000" dirty="0"/>
              <a:t>we welcome the engagement of the Chair and committee in continuing to develop this scheme. </a:t>
            </a:r>
            <a:endParaRPr lang="en-GB" sz="2000" b="1" dirty="0"/>
          </a:p>
          <a:p>
            <a:r>
              <a:rPr lang="en-GB" sz="2000" b="1" dirty="0"/>
              <a:t>Ena </a:t>
            </a:r>
            <a:r>
              <a:rPr lang="en-GB" sz="2000" b="1" dirty="0" err="1"/>
              <a:t>Sparey</a:t>
            </a:r>
            <a:r>
              <a:rPr lang="en-GB" sz="2000" b="1" dirty="0"/>
              <a:t> </a:t>
            </a:r>
            <a:r>
              <a:rPr lang="en-GB" sz="2000" dirty="0"/>
              <a:t>and </a:t>
            </a:r>
            <a:r>
              <a:rPr lang="en-GB" sz="2000" b="1" dirty="0"/>
              <a:t>Rob and Carol Morgan </a:t>
            </a:r>
            <a:r>
              <a:rPr lang="en-GB" sz="2000" dirty="0"/>
              <a:t>of Portway Farm who have indicated their support for this scheme and for their help in clearing ditches and offering equipment for this project.</a:t>
            </a:r>
          </a:p>
          <a:p>
            <a:r>
              <a:rPr lang="en-GB" sz="2000"/>
              <a:t>To </a:t>
            </a:r>
            <a:r>
              <a:rPr lang="en-GB" sz="2000" b="1" dirty="0"/>
              <a:t>County Cllr Dan Hurcomb </a:t>
            </a:r>
            <a:r>
              <a:rPr lang="en-GB" sz="2000" dirty="0"/>
              <a:t>for agreeing to support and promote this scheme and to </a:t>
            </a:r>
            <a:r>
              <a:rPr lang="en-GB" sz="2000" b="1" dirty="0"/>
              <a:t>Herefordshire Council </a:t>
            </a:r>
            <a:r>
              <a:rPr lang="en-GB" sz="2000" dirty="0"/>
              <a:t>for their potential grant funding scheme.</a:t>
            </a:r>
          </a:p>
          <a:p>
            <a:r>
              <a:rPr lang="en-GB" sz="2000" dirty="0"/>
              <a:t>To </a:t>
            </a:r>
            <a:r>
              <a:rPr lang="en-GB" sz="2000" b="1" dirty="0"/>
              <a:t>Mark </a:t>
            </a:r>
            <a:r>
              <a:rPr lang="en-GB" sz="2000" b="1" dirty="0" err="1"/>
              <a:t>Wetton</a:t>
            </a:r>
            <a:r>
              <a:rPr lang="en-GB" sz="2000" b="1" dirty="0"/>
              <a:t> </a:t>
            </a:r>
            <a:r>
              <a:rPr lang="en-GB" sz="2000" dirty="0"/>
              <a:t>who has leant his knowledge and professional expertise to this project in profiling the land and contributing to the development of the scheme.</a:t>
            </a:r>
          </a:p>
          <a:p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EC4B6E-DD06-178F-7B14-774216589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AF379E8-AC6C-43B9-9222-BDF0AF9336F0}" type="datetime1">
              <a:rPr lang="en-US" smtClean="0"/>
              <a:t>5/11/2024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0781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4FA5F7-7CB4-64B6-FD19-43A15481E1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And finally…thanks to the Land Drainage Volunteers who make it all possible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95C8159E-DDC0-1306-FB1D-3BB84747921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9542" y="2103438"/>
            <a:ext cx="5132916" cy="3849687"/>
          </a:xfr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FD87D4A-A03C-3424-44DA-2E32286C9C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rtl="0"/>
            <a:fld id="{6AF379E8-AC6C-43B9-9222-BDF0AF9336F0}" type="datetime1">
              <a:rPr lang="en-US" smtClean="0"/>
              <a:t>5/11/2024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84580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VTI">
  <a:themeElements>
    <a:clrScheme name="FIVE">
      <a:dk1>
        <a:sysClr val="windowText" lastClr="000000"/>
      </a:dk1>
      <a:lt1>
        <a:sysClr val="window" lastClr="FFFFFF"/>
      </a:lt1>
      <a:dk2>
        <a:srgbClr val="505046"/>
      </a:dk2>
      <a:lt2>
        <a:srgbClr val="F5F6F4"/>
      </a:lt2>
      <a:accent1>
        <a:srgbClr val="57903F"/>
      </a:accent1>
      <a:accent2>
        <a:srgbClr val="F03F2B"/>
      </a:accent2>
      <a:accent3>
        <a:srgbClr val="3488A0"/>
      </a:accent3>
      <a:accent4>
        <a:srgbClr val="F8D22F"/>
      </a:accent4>
      <a:accent5>
        <a:srgbClr val="5CC6D6"/>
      </a:accent5>
      <a:accent6>
        <a:srgbClr val="B8D233"/>
      </a:accent6>
      <a:hlink>
        <a:srgbClr val="00B0F0"/>
      </a:hlink>
      <a:folHlink>
        <a:srgbClr val="B2B2B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1799139_TF78438558" id="{0BED6512-3D0D-4F75-AB59-5444160ED234}" vid="{29214CBE-E8BC-4FF0-A7D0-03F1D555779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{31E96699-7DED-4E22-BC84-4DD9801FFCD7}tf78438558_win32</Template>
  <TotalTime>2343</TotalTime>
  <Words>794</Words>
  <Application>Microsoft Office PowerPoint</Application>
  <PresentationFormat>Widescreen</PresentationFormat>
  <Paragraphs>75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Calibri</vt:lpstr>
      <vt:lpstr>Century Gothic</vt:lpstr>
      <vt:lpstr>Garamond</vt:lpstr>
      <vt:lpstr>Symbol</vt:lpstr>
      <vt:lpstr>SavonVTI</vt:lpstr>
      <vt:lpstr>Orleton flood resilience scheme 2024-7</vt:lpstr>
      <vt:lpstr>Why are we talking about flooding?</vt:lpstr>
      <vt:lpstr>The three elements of the Orleton Flood Resilience Scheme</vt:lpstr>
      <vt:lpstr>The cause of highway flooding at the Maidenhead Junction and Millbrook Way</vt:lpstr>
      <vt:lpstr>The Maidenhead junction – October 2023</vt:lpstr>
      <vt:lpstr>Typical patterns of storm flow</vt:lpstr>
      <vt:lpstr>Storm Ciara profile – 9th February 2024</vt:lpstr>
      <vt:lpstr>The existing flow map</vt:lpstr>
      <vt:lpstr>The existing highway drainage provision</vt:lpstr>
      <vt:lpstr>Changes to the B4361 highway drainage – Maidenhead junction</vt:lpstr>
      <vt:lpstr>Objectives -</vt:lpstr>
      <vt:lpstr>The outline proposal to rebalance flows</vt:lpstr>
      <vt:lpstr>Providing a buffer against flash flooding</vt:lpstr>
      <vt:lpstr>What happens next?</vt:lpstr>
      <vt:lpstr>The risks – what can possibly go wrong…</vt:lpstr>
      <vt:lpstr>The people who are helping:</vt:lpstr>
      <vt:lpstr>And finally…thanks to the Land Drainage Volunteers who make it all possible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Orleton flood resilience scheme 2024-7</dc:title>
  <dc:creator>David Lane</dc:creator>
  <cp:lastModifiedBy>David Lane</cp:lastModifiedBy>
  <cp:revision>30</cp:revision>
  <cp:lastPrinted>2024-05-05T13:11:53Z</cp:lastPrinted>
  <dcterms:created xsi:type="dcterms:W3CDTF">2024-04-10T12:39:03Z</dcterms:created>
  <dcterms:modified xsi:type="dcterms:W3CDTF">2024-05-11T08:05:31Z</dcterms:modified>
</cp:coreProperties>
</file>